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57" r:id="rId4"/>
    <p:sldId id="273" r:id="rId5"/>
    <p:sldId id="258" r:id="rId6"/>
    <p:sldId id="277" r:id="rId7"/>
    <p:sldId id="259" r:id="rId8"/>
    <p:sldId id="260" r:id="rId9"/>
    <p:sldId id="261" r:id="rId10"/>
    <p:sldId id="263" r:id="rId11"/>
    <p:sldId id="264" r:id="rId12"/>
    <p:sldId id="265" r:id="rId13"/>
    <p:sldId id="274" r:id="rId14"/>
    <p:sldId id="267" r:id="rId15"/>
    <p:sldId id="268" r:id="rId16"/>
    <p:sldId id="276" r:id="rId17"/>
    <p:sldId id="275" r:id="rId18"/>
    <p:sldId id="269"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2" d="100"/>
          <a:sy n="72" d="100"/>
        </p:scale>
        <p:origin x="4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9/19/2019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9/19/2019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9/19/2019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9/19/2019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9/19/2019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1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1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8.xml"/><Relationship Id="rId5" Type="http://schemas.openxmlformats.org/officeDocument/2006/relationships/image" Target="../media/image1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openxmlformats.org/officeDocument/2006/relationships/image" Target="../media/image1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1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1.xml"/><Relationship Id="rId5" Type="http://schemas.openxmlformats.org/officeDocument/2006/relationships/image" Target="../media/image2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987C-F335-4F8B-A718-908E3A2FCB5F}"/>
              </a:ext>
            </a:extLst>
          </p:cNvPr>
          <p:cNvSpPr>
            <a:spLocks noGrp="1"/>
          </p:cNvSpPr>
          <p:nvPr>
            <p:ph type="ctrTitle"/>
          </p:nvPr>
        </p:nvSpPr>
        <p:spPr>
          <a:xfrm>
            <a:off x="1436914" y="1803405"/>
            <a:ext cx="10450286" cy="1825096"/>
          </a:xfrm>
        </p:spPr>
        <p:txBody>
          <a:bodyPr/>
          <a:lstStyle/>
          <a:p>
            <a:r>
              <a:rPr lang="en-US" dirty="0"/>
              <a:t>Global Harmful Gas Emissions</a:t>
            </a:r>
          </a:p>
        </p:txBody>
      </p:sp>
      <p:sp>
        <p:nvSpPr>
          <p:cNvPr id="3" name="Subtitle 2">
            <a:extLst>
              <a:ext uri="{FF2B5EF4-FFF2-40B4-BE49-F238E27FC236}">
                <a16:creationId xmlns:a16="http://schemas.microsoft.com/office/drawing/2014/main" id="{95E10F2E-4848-48EB-98A1-A24D4393ADB3}"/>
              </a:ext>
            </a:extLst>
          </p:cNvPr>
          <p:cNvSpPr>
            <a:spLocks noGrp="1"/>
          </p:cNvSpPr>
          <p:nvPr>
            <p:ph type="subTitle" idx="1"/>
          </p:nvPr>
        </p:nvSpPr>
        <p:spPr/>
        <p:txBody>
          <a:bodyPr>
            <a:normAutofit fontScale="92500" lnSpcReduction="10000"/>
          </a:bodyPr>
          <a:lstStyle/>
          <a:p>
            <a:pPr marL="342900" indent="-342900" algn="r">
              <a:buFontTx/>
              <a:buChar char="-"/>
            </a:pPr>
            <a:r>
              <a:rPr lang="en-US" dirty="0"/>
              <a:t>Ami Doshi</a:t>
            </a:r>
          </a:p>
          <a:p>
            <a:pPr marL="342900" indent="-342900" algn="r">
              <a:buFontTx/>
              <a:buChar char="-"/>
            </a:pPr>
            <a:r>
              <a:rPr lang="en-US" dirty="0"/>
              <a:t>Abhinav Sharma</a:t>
            </a:r>
          </a:p>
        </p:txBody>
      </p:sp>
    </p:spTree>
    <p:extLst>
      <p:ext uri="{BB962C8B-B14F-4D97-AF65-F5344CB8AC3E}">
        <p14:creationId xmlns:p14="http://schemas.microsoft.com/office/powerpoint/2010/main" val="160070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5" name="Picture 44">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6C74609-3ECD-4163-8E55-A5C1BC4BB71E}"/>
              </a:ext>
            </a:extLst>
          </p:cNvPr>
          <p:cNvSpPr>
            <a:spLocks noGrp="1"/>
          </p:cNvSpPr>
          <p:nvPr>
            <p:ph type="title"/>
          </p:nvPr>
        </p:nvSpPr>
        <p:spPr>
          <a:xfrm>
            <a:off x="163285" y="24050"/>
            <a:ext cx="10820400" cy="909896"/>
          </a:xfrm>
        </p:spPr>
        <p:txBody>
          <a:bodyPr vert="horz" lIns="91440" tIns="45720" rIns="91440" bIns="45720" rtlCol="0" anchor="b">
            <a:normAutofit/>
          </a:bodyPr>
          <a:lstStyle/>
          <a:p>
            <a:pPr algn="l"/>
            <a:r>
              <a:rPr lang="en-US" sz="4400" dirty="0"/>
              <a:t>Data Questions</a:t>
            </a:r>
          </a:p>
        </p:txBody>
      </p:sp>
      <p:sp>
        <p:nvSpPr>
          <p:cNvPr id="47" name="Rectangle 46">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Description automatically generated">
            <a:extLst>
              <a:ext uri="{FF2B5EF4-FFF2-40B4-BE49-F238E27FC236}">
                <a16:creationId xmlns:a16="http://schemas.microsoft.com/office/drawing/2014/main" id="{3925924A-3549-4B2D-9314-13C96614468F}"/>
              </a:ext>
            </a:extLst>
          </p:cNvPr>
          <p:cNvPicPr/>
          <p:nvPr/>
        </p:nvPicPr>
        <p:blipFill rotWithShape="1">
          <a:blip r:embed="rId5"/>
          <a:srcRect t="14815" b="5223"/>
          <a:stretch/>
        </p:blipFill>
        <p:spPr bwMode="auto">
          <a:xfrm>
            <a:off x="250370" y="1332743"/>
            <a:ext cx="9825445" cy="5207393"/>
          </a:xfrm>
          <a:prstGeom prst="rect">
            <a:avLst/>
          </a:prstGeom>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D8D3A4DD-D813-4603-95FC-16641149F99A}"/>
              </a:ext>
            </a:extLst>
          </p:cNvPr>
          <p:cNvSpPr/>
          <p:nvPr/>
        </p:nvSpPr>
        <p:spPr>
          <a:xfrm>
            <a:off x="163285" y="827532"/>
            <a:ext cx="9825446" cy="369332"/>
          </a:xfrm>
          <a:prstGeom prst="rect">
            <a:avLst/>
          </a:prstGeom>
        </p:spPr>
        <p:txBody>
          <a:bodyPr wrap="square">
            <a:spAutoFit/>
          </a:bodyPr>
          <a:lstStyle/>
          <a:p>
            <a:r>
              <a:rPr lang="en-US" dirty="0">
                <a:latin typeface="Arial" panose="020B0604020202020204" pitchFamily="34" charset="0"/>
                <a:ea typeface="Arial" panose="020B0604020202020204" pitchFamily="34" charset="0"/>
              </a:rPr>
              <a:t>What are the environmental effects caused due to harmful gas emissions?</a:t>
            </a:r>
            <a:endParaRPr lang="en-US" dirty="0"/>
          </a:p>
        </p:txBody>
      </p:sp>
    </p:spTree>
    <p:extLst>
      <p:ext uri="{BB962C8B-B14F-4D97-AF65-F5344CB8AC3E}">
        <p14:creationId xmlns:p14="http://schemas.microsoft.com/office/powerpoint/2010/main" val="480005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5" name="Picture 44">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6C74609-3ECD-4163-8E55-A5C1BC4BB71E}"/>
              </a:ext>
            </a:extLst>
          </p:cNvPr>
          <p:cNvSpPr>
            <a:spLocks noGrp="1"/>
          </p:cNvSpPr>
          <p:nvPr>
            <p:ph type="title"/>
          </p:nvPr>
        </p:nvSpPr>
        <p:spPr>
          <a:xfrm>
            <a:off x="232954" y="53264"/>
            <a:ext cx="10820400" cy="909896"/>
          </a:xfrm>
        </p:spPr>
        <p:txBody>
          <a:bodyPr vert="horz" lIns="91440" tIns="45720" rIns="91440" bIns="45720" rtlCol="0" anchor="b">
            <a:normAutofit/>
          </a:bodyPr>
          <a:lstStyle/>
          <a:p>
            <a:pPr algn="l"/>
            <a:r>
              <a:rPr lang="en-US" sz="4400" dirty="0"/>
              <a:t>Data Questions</a:t>
            </a:r>
          </a:p>
        </p:txBody>
      </p:sp>
      <p:sp>
        <p:nvSpPr>
          <p:cNvPr id="47" name="Rectangle 46">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7927E2-DF1C-4F1D-8D9E-71DD6CDE5A66}"/>
              </a:ext>
            </a:extLst>
          </p:cNvPr>
          <p:cNvPicPr/>
          <p:nvPr/>
        </p:nvPicPr>
        <p:blipFill rotWithShape="1">
          <a:blip r:embed="rId5"/>
          <a:srcRect t="14435" b="4273"/>
          <a:stretch/>
        </p:blipFill>
        <p:spPr bwMode="auto">
          <a:xfrm>
            <a:off x="385449" y="1441450"/>
            <a:ext cx="9611991" cy="5185774"/>
          </a:xfrm>
          <a:prstGeom prst="rect">
            <a:avLst/>
          </a:prstGeom>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9076D1FB-E0D8-48D7-A92E-0BB0A0697890}"/>
              </a:ext>
            </a:extLst>
          </p:cNvPr>
          <p:cNvSpPr/>
          <p:nvPr/>
        </p:nvSpPr>
        <p:spPr>
          <a:xfrm>
            <a:off x="298363" y="848383"/>
            <a:ext cx="10056128" cy="369332"/>
          </a:xfrm>
          <a:prstGeom prst="rect">
            <a:avLst/>
          </a:prstGeom>
        </p:spPr>
        <p:txBody>
          <a:bodyPr wrap="square">
            <a:spAutoFit/>
          </a:bodyPr>
          <a:lstStyle/>
          <a:p>
            <a:r>
              <a:rPr lang="en-US" dirty="0">
                <a:latin typeface="Arial" panose="020B0604020202020204" pitchFamily="34" charset="0"/>
                <a:ea typeface="Arial" panose="020B0604020202020204" pitchFamily="34" charset="0"/>
              </a:rPr>
              <a:t>What are the effects on Humans and Animals caused due to harmful gas emissions?</a:t>
            </a:r>
            <a:endParaRPr lang="en-US" dirty="0"/>
          </a:p>
        </p:txBody>
      </p:sp>
    </p:spTree>
    <p:extLst>
      <p:ext uri="{BB962C8B-B14F-4D97-AF65-F5344CB8AC3E}">
        <p14:creationId xmlns:p14="http://schemas.microsoft.com/office/powerpoint/2010/main" val="3122987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5" name="Picture 44">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6C74609-3ECD-4163-8E55-A5C1BC4BB71E}"/>
              </a:ext>
            </a:extLst>
          </p:cNvPr>
          <p:cNvSpPr>
            <a:spLocks noGrp="1"/>
          </p:cNvSpPr>
          <p:nvPr>
            <p:ph type="title"/>
          </p:nvPr>
        </p:nvSpPr>
        <p:spPr>
          <a:xfrm>
            <a:off x="163286" y="101563"/>
            <a:ext cx="10820400" cy="681343"/>
          </a:xfrm>
        </p:spPr>
        <p:txBody>
          <a:bodyPr vert="horz" lIns="91440" tIns="45720" rIns="91440" bIns="45720" rtlCol="0" anchor="b">
            <a:normAutofit fontScale="90000"/>
          </a:bodyPr>
          <a:lstStyle/>
          <a:p>
            <a:pPr algn="l"/>
            <a:r>
              <a:rPr lang="en-US" sz="4400" dirty="0"/>
              <a:t>Data Questions</a:t>
            </a:r>
          </a:p>
        </p:txBody>
      </p:sp>
      <p:sp>
        <p:nvSpPr>
          <p:cNvPr id="47" name="Rectangle 46">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24F8F60-B063-4568-9182-480008C87F45}"/>
              </a:ext>
            </a:extLst>
          </p:cNvPr>
          <p:cNvSpPr/>
          <p:nvPr/>
        </p:nvSpPr>
        <p:spPr>
          <a:xfrm>
            <a:off x="241661" y="716202"/>
            <a:ext cx="7857309" cy="369332"/>
          </a:xfrm>
          <a:prstGeom prst="rect">
            <a:avLst/>
          </a:prstGeom>
        </p:spPr>
        <p:txBody>
          <a:bodyPr wrap="square">
            <a:spAutoFit/>
          </a:bodyPr>
          <a:lstStyle/>
          <a:p>
            <a:r>
              <a:rPr lang="en-US" dirty="0">
                <a:latin typeface="Arial" panose="020B0604020202020204" pitchFamily="34" charset="0"/>
                <a:ea typeface="Arial" panose="020B0604020202020204" pitchFamily="34" charset="0"/>
              </a:rPr>
              <a:t>What is the death toll of each country with respect to the cause of death?</a:t>
            </a:r>
            <a:endParaRPr lang="en-US" dirty="0"/>
          </a:p>
        </p:txBody>
      </p:sp>
      <p:pic>
        <p:nvPicPr>
          <p:cNvPr id="11" name="Picture 10">
            <a:extLst>
              <a:ext uri="{FF2B5EF4-FFF2-40B4-BE49-F238E27FC236}">
                <a16:creationId xmlns:a16="http://schemas.microsoft.com/office/drawing/2014/main" id="{E4F99821-BD82-4EB0-94F8-5F4719C5A74B}"/>
              </a:ext>
            </a:extLst>
          </p:cNvPr>
          <p:cNvPicPr/>
          <p:nvPr/>
        </p:nvPicPr>
        <p:blipFill rotWithShape="1">
          <a:blip r:embed="rId5"/>
          <a:srcRect t="14245" b="55365"/>
          <a:stretch/>
        </p:blipFill>
        <p:spPr bwMode="auto">
          <a:xfrm>
            <a:off x="309152" y="1100557"/>
            <a:ext cx="9531534" cy="1972888"/>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0288579F-6655-4BC1-899C-1FEB9FD82C73}"/>
              </a:ext>
            </a:extLst>
          </p:cNvPr>
          <p:cNvPicPr/>
          <p:nvPr/>
        </p:nvPicPr>
        <p:blipFill rotWithShape="1">
          <a:blip r:embed="rId6"/>
          <a:srcRect t="23172" b="4274"/>
          <a:stretch/>
        </p:blipFill>
        <p:spPr bwMode="auto">
          <a:xfrm>
            <a:off x="309152" y="2524461"/>
            <a:ext cx="9531534" cy="41637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6307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041040-333A-41D6-86E2-9AB6420C63CD}"/>
              </a:ext>
            </a:extLst>
          </p:cNvPr>
          <p:cNvPicPr/>
          <p:nvPr/>
        </p:nvPicPr>
        <p:blipFill rotWithShape="1">
          <a:blip r:embed="rId2"/>
          <a:srcRect t="14055" b="4843"/>
          <a:stretch/>
        </p:blipFill>
        <p:spPr bwMode="auto">
          <a:xfrm>
            <a:off x="424542" y="1362932"/>
            <a:ext cx="9808029" cy="5238165"/>
          </a:xfrm>
          <a:prstGeom prst="rect">
            <a:avLst/>
          </a:prstGeom>
          <a:ln>
            <a:noFill/>
          </a:ln>
          <a:extLst>
            <a:ext uri="{53640926-AAD7-44D8-BBD7-CCE9431645EC}">
              <a14:shadowObscured xmlns:a14="http://schemas.microsoft.com/office/drawing/2010/main"/>
            </a:ext>
          </a:extLst>
        </p:spPr>
      </p:pic>
      <p:sp>
        <p:nvSpPr>
          <p:cNvPr id="5" name="Title 1">
            <a:extLst>
              <a:ext uri="{FF2B5EF4-FFF2-40B4-BE49-F238E27FC236}">
                <a16:creationId xmlns:a16="http://schemas.microsoft.com/office/drawing/2014/main" id="{BB74DBE5-A7B6-4E22-9F9D-AA5B277A520C}"/>
              </a:ext>
            </a:extLst>
          </p:cNvPr>
          <p:cNvSpPr>
            <a:spLocks noGrp="1"/>
          </p:cNvSpPr>
          <p:nvPr>
            <p:ph type="title"/>
          </p:nvPr>
        </p:nvSpPr>
        <p:spPr>
          <a:xfrm>
            <a:off x="337457" y="106755"/>
            <a:ext cx="5087983" cy="909896"/>
          </a:xfrm>
        </p:spPr>
        <p:txBody>
          <a:bodyPr vert="horz" lIns="91440" tIns="45720" rIns="91440" bIns="45720" rtlCol="0" anchor="b">
            <a:normAutofit/>
          </a:bodyPr>
          <a:lstStyle/>
          <a:p>
            <a:pPr algn="l"/>
            <a:r>
              <a:rPr lang="en-US" sz="4400" dirty="0"/>
              <a:t>Data Questions</a:t>
            </a:r>
          </a:p>
        </p:txBody>
      </p:sp>
      <p:sp>
        <p:nvSpPr>
          <p:cNvPr id="6" name="Rectangle 5">
            <a:extLst>
              <a:ext uri="{FF2B5EF4-FFF2-40B4-BE49-F238E27FC236}">
                <a16:creationId xmlns:a16="http://schemas.microsoft.com/office/drawing/2014/main" id="{24B387D4-BBC6-49B0-BD6B-34B0C711B7F8}"/>
              </a:ext>
            </a:extLst>
          </p:cNvPr>
          <p:cNvSpPr/>
          <p:nvPr/>
        </p:nvSpPr>
        <p:spPr>
          <a:xfrm>
            <a:off x="337457" y="919984"/>
            <a:ext cx="8710750" cy="369332"/>
          </a:xfrm>
          <a:prstGeom prst="rect">
            <a:avLst/>
          </a:prstGeom>
        </p:spPr>
        <p:txBody>
          <a:bodyPr wrap="square">
            <a:spAutoFit/>
          </a:bodyPr>
          <a:lstStyle/>
          <a:p>
            <a:pPr marR="0" lvl="0">
              <a:spcBef>
                <a:spcPts val="0"/>
              </a:spcBef>
              <a:spcAft>
                <a:spcPts val="0"/>
              </a:spcAft>
            </a:pPr>
            <a:r>
              <a:rPr lang="en-US" dirty="0">
                <a:latin typeface="Arial" panose="020B0604020202020204" pitchFamily="34" charset="0"/>
                <a:ea typeface="Times New Roman" panose="02020603050405020304" pitchFamily="18" charset="0"/>
              </a:rPr>
              <a:t>What is the carbon monoxide and carbon dioxide levels of each country?</a:t>
            </a:r>
            <a:endParaRPr lang="en-US" sz="2000" u="none" strike="noStrike"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43935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54" name="Picture 53">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6C74609-3ECD-4163-8E55-A5C1BC4BB71E}"/>
              </a:ext>
            </a:extLst>
          </p:cNvPr>
          <p:cNvSpPr>
            <a:spLocks noGrp="1"/>
          </p:cNvSpPr>
          <p:nvPr>
            <p:ph type="title"/>
          </p:nvPr>
        </p:nvSpPr>
        <p:spPr>
          <a:xfrm>
            <a:off x="307071" y="308939"/>
            <a:ext cx="5053149" cy="909896"/>
          </a:xfrm>
        </p:spPr>
        <p:txBody>
          <a:bodyPr vert="horz" lIns="91440" tIns="45720" rIns="91440" bIns="45720" rtlCol="0" anchor="b">
            <a:normAutofit/>
          </a:bodyPr>
          <a:lstStyle/>
          <a:p>
            <a:pPr algn="l"/>
            <a:r>
              <a:rPr lang="en-US" sz="4400" dirty="0"/>
              <a:t>Data Questions</a:t>
            </a:r>
          </a:p>
        </p:txBody>
      </p:sp>
      <p:sp>
        <p:nvSpPr>
          <p:cNvPr id="56" name="Rectangle 55">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D4511AB-305B-416B-9492-2DC66F0E6593}"/>
              </a:ext>
            </a:extLst>
          </p:cNvPr>
          <p:cNvPicPr/>
          <p:nvPr/>
        </p:nvPicPr>
        <p:blipFill rotWithShape="1">
          <a:blip r:embed="rId5"/>
          <a:srcRect t="14435" b="4463"/>
          <a:stretch/>
        </p:blipFill>
        <p:spPr bwMode="auto">
          <a:xfrm>
            <a:off x="307071" y="1719313"/>
            <a:ext cx="10212883" cy="4977577"/>
          </a:xfrm>
          <a:prstGeom prst="rect">
            <a:avLst/>
          </a:prstGeom>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2307DD67-E677-438D-8B05-130FCC525E4B}"/>
              </a:ext>
            </a:extLst>
          </p:cNvPr>
          <p:cNvSpPr/>
          <p:nvPr/>
        </p:nvSpPr>
        <p:spPr>
          <a:xfrm>
            <a:off x="359325" y="1133317"/>
            <a:ext cx="3544625" cy="369332"/>
          </a:xfrm>
          <a:prstGeom prst="rect">
            <a:avLst/>
          </a:prstGeom>
        </p:spPr>
        <p:txBody>
          <a:bodyPr wrap="none">
            <a:spAutoFit/>
          </a:bodyPr>
          <a:lstStyle/>
          <a:p>
            <a:r>
              <a:rPr lang="en-US" dirty="0">
                <a:latin typeface="Arial" panose="020B0604020202020204" pitchFamily="34" charset="0"/>
                <a:ea typeface="Arial" panose="020B0604020202020204" pitchFamily="34" charset="0"/>
              </a:rPr>
              <a:t>Top country for CO and CO2 gas</a:t>
            </a:r>
            <a:endParaRPr lang="en-US" dirty="0"/>
          </a:p>
        </p:txBody>
      </p:sp>
    </p:spTree>
    <p:extLst>
      <p:ext uri="{BB962C8B-B14F-4D97-AF65-F5344CB8AC3E}">
        <p14:creationId xmlns:p14="http://schemas.microsoft.com/office/powerpoint/2010/main" val="11059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3" name="Picture 6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6C74609-3ECD-4163-8E55-A5C1BC4BB71E}"/>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r>
              <a:rPr lang="en-US" sz="4800"/>
              <a:t>Interface</a:t>
            </a:r>
          </a:p>
        </p:txBody>
      </p:sp>
      <p:sp useBgFill="1">
        <p:nvSpPr>
          <p:cNvPr id="65" name="Rectangle 64">
            <a:extLst>
              <a:ext uri="{FF2B5EF4-FFF2-40B4-BE49-F238E27FC236}">
                <a16:creationId xmlns:a16="http://schemas.microsoft.com/office/drawing/2014/main" id="{A6621E27-B4D3-4EEA-8F4D-BB759FD24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5641" y="-1"/>
            <a:ext cx="5706359" cy="643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7" name="Rectangle 66">
            <a:extLst>
              <a:ext uri="{FF2B5EF4-FFF2-40B4-BE49-F238E27FC236}">
                <a16:creationId xmlns:a16="http://schemas.microsoft.com/office/drawing/2014/main" id="{9DCD9119-A5D2-4D09-BCB2-70ABD368D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5E0D926A-0722-490B-A37A-594F70B6D52F}"/>
              </a:ext>
            </a:extLst>
          </p:cNvPr>
          <p:cNvPicPr>
            <a:picLocks noChangeAspect="1"/>
          </p:cNvPicPr>
          <p:nvPr/>
        </p:nvPicPr>
        <p:blipFill>
          <a:blip r:embed="rId5"/>
          <a:stretch>
            <a:fillRect/>
          </a:stretch>
        </p:blipFill>
        <p:spPr>
          <a:xfrm>
            <a:off x="398484" y="1234281"/>
            <a:ext cx="6347748" cy="4729070"/>
          </a:xfrm>
          <a:prstGeom prst="rect">
            <a:avLst/>
          </a:prstGeom>
        </p:spPr>
      </p:pic>
    </p:spTree>
    <p:extLst>
      <p:ext uri="{BB962C8B-B14F-4D97-AF65-F5344CB8AC3E}">
        <p14:creationId xmlns:p14="http://schemas.microsoft.com/office/powerpoint/2010/main" val="3727421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54" name="Picture 53">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6C74609-3ECD-4163-8E55-A5C1BC4BB71E}"/>
              </a:ext>
            </a:extLst>
          </p:cNvPr>
          <p:cNvSpPr>
            <a:spLocks noGrp="1"/>
          </p:cNvSpPr>
          <p:nvPr>
            <p:ph type="title"/>
          </p:nvPr>
        </p:nvSpPr>
        <p:spPr>
          <a:xfrm>
            <a:off x="350293" y="76607"/>
            <a:ext cx="2841171" cy="909896"/>
          </a:xfrm>
        </p:spPr>
        <p:txBody>
          <a:bodyPr vert="horz" lIns="91440" tIns="45720" rIns="91440" bIns="45720" rtlCol="0" anchor="b">
            <a:normAutofit/>
          </a:bodyPr>
          <a:lstStyle/>
          <a:p>
            <a:pPr algn="l"/>
            <a:r>
              <a:rPr lang="en-US" sz="4400" dirty="0"/>
              <a:t>Forms</a:t>
            </a:r>
          </a:p>
        </p:txBody>
      </p:sp>
      <p:sp>
        <p:nvSpPr>
          <p:cNvPr id="56" name="Rectangle 55">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293A5C-93DD-4C79-93D9-1DF1CE64B26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701" y="1415486"/>
            <a:ext cx="8828219" cy="5194319"/>
          </a:xfrm>
          <a:prstGeom prst="rect">
            <a:avLst/>
          </a:prstGeom>
          <a:noFill/>
        </p:spPr>
      </p:pic>
      <p:sp>
        <p:nvSpPr>
          <p:cNvPr id="3" name="TextBox 2">
            <a:extLst>
              <a:ext uri="{FF2B5EF4-FFF2-40B4-BE49-F238E27FC236}">
                <a16:creationId xmlns:a16="http://schemas.microsoft.com/office/drawing/2014/main" id="{5503E76A-5822-44CC-9F1F-D34DAC48A208}"/>
              </a:ext>
            </a:extLst>
          </p:cNvPr>
          <p:cNvSpPr txBox="1"/>
          <p:nvPr/>
        </p:nvSpPr>
        <p:spPr>
          <a:xfrm>
            <a:off x="350293" y="909895"/>
            <a:ext cx="4399342" cy="369332"/>
          </a:xfrm>
          <a:prstGeom prst="rect">
            <a:avLst/>
          </a:prstGeom>
          <a:noFill/>
        </p:spPr>
        <p:txBody>
          <a:bodyPr wrap="square" rtlCol="0">
            <a:spAutoFit/>
          </a:bodyPr>
          <a:lstStyle/>
          <a:p>
            <a:r>
              <a:rPr lang="en-US" dirty="0"/>
              <a:t>Gas-Wise Data</a:t>
            </a:r>
          </a:p>
        </p:txBody>
      </p:sp>
    </p:spTree>
    <p:extLst>
      <p:ext uri="{BB962C8B-B14F-4D97-AF65-F5344CB8AC3E}">
        <p14:creationId xmlns:p14="http://schemas.microsoft.com/office/powerpoint/2010/main" val="366268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54" name="Picture 53">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6C74609-3ECD-4163-8E55-A5C1BC4BB71E}"/>
              </a:ext>
            </a:extLst>
          </p:cNvPr>
          <p:cNvSpPr>
            <a:spLocks noGrp="1"/>
          </p:cNvSpPr>
          <p:nvPr>
            <p:ph type="title"/>
          </p:nvPr>
        </p:nvSpPr>
        <p:spPr>
          <a:xfrm>
            <a:off x="350293" y="76607"/>
            <a:ext cx="2841171" cy="909896"/>
          </a:xfrm>
        </p:spPr>
        <p:txBody>
          <a:bodyPr vert="horz" lIns="91440" tIns="45720" rIns="91440" bIns="45720" rtlCol="0" anchor="b">
            <a:normAutofit/>
          </a:bodyPr>
          <a:lstStyle/>
          <a:p>
            <a:pPr algn="l"/>
            <a:r>
              <a:rPr lang="en-US" sz="4400" dirty="0"/>
              <a:t>Forms</a:t>
            </a:r>
          </a:p>
        </p:txBody>
      </p:sp>
      <p:sp>
        <p:nvSpPr>
          <p:cNvPr id="56" name="Rectangle 55">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503E76A-5822-44CC-9F1F-D34DAC48A208}"/>
              </a:ext>
            </a:extLst>
          </p:cNvPr>
          <p:cNvSpPr txBox="1"/>
          <p:nvPr/>
        </p:nvSpPr>
        <p:spPr>
          <a:xfrm>
            <a:off x="350293" y="909895"/>
            <a:ext cx="4399342" cy="369332"/>
          </a:xfrm>
          <a:prstGeom prst="rect">
            <a:avLst/>
          </a:prstGeom>
          <a:noFill/>
        </p:spPr>
        <p:txBody>
          <a:bodyPr wrap="square" rtlCol="0">
            <a:spAutoFit/>
          </a:bodyPr>
          <a:lstStyle/>
          <a:p>
            <a:r>
              <a:rPr lang="en-US" dirty="0"/>
              <a:t>Gas-Wise Data</a:t>
            </a:r>
          </a:p>
        </p:txBody>
      </p:sp>
      <p:pic>
        <p:nvPicPr>
          <p:cNvPr id="5" name="Picture 4" descr="A screenshot of a social media post&#10;&#10;Description automatically generated">
            <a:extLst>
              <a:ext uri="{FF2B5EF4-FFF2-40B4-BE49-F238E27FC236}">
                <a16:creationId xmlns:a16="http://schemas.microsoft.com/office/drawing/2014/main" id="{298AD84A-EE0F-4A72-8E09-B1D4F65E5162}"/>
              </a:ext>
            </a:extLst>
          </p:cNvPr>
          <p:cNvPicPr>
            <a:picLocks noChangeAspect="1"/>
          </p:cNvPicPr>
          <p:nvPr/>
        </p:nvPicPr>
        <p:blipFill>
          <a:blip r:embed="rId5"/>
          <a:stretch>
            <a:fillRect/>
          </a:stretch>
        </p:blipFill>
        <p:spPr>
          <a:xfrm>
            <a:off x="426720" y="1441450"/>
            <a:ext cx="9099400" cy="5241076"/>
          </a:xfrm>
          <a:prstGeom prst="rect">
            <a:avLst/>
          </a:prstGeom>
        </p:spPr>
      </p:pic>
    </p:spTree>
    <p:extLst>
      <p:ext uri="{BB962C8B-B14F-4D97-AF65-F5344CB8AC3E}">
        <p14:creationId xmlns:p14="http://schemas.microsoft.com/office/powerpoint/2010/main" val="850688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3" name="Picture 6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65" name="Rectangle 64">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9F7D87C-92CA-4264-B3B1-0260F9C1659B}"/>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6408" y="1456473"/>
            <a:ext cx="8915305" cy="5179457"/>
          </a:xfrm>
          <a:prstGeom prst="rect">
            <a:avLst/>
          </a:prstGeom>
          <a:noFill/>
        </p:spPr>
      </p:pic>
      <p:sp>
        <p:nvSpPr>
          <p:cNvPr id="28" name="Title 1">
            <a:extLst>
              <a:ext uri="{FF2B5EF4-FFF2-40B4-BE49-F238E27FC236}">
                <a16:creationId xmlns:a16="http://schemas.microsoft.com/office/drawing/2014/main" id="{31CE6BA8-691C-4BB9-8D1D-AC4E29E2C58E}"/>
              </a:ext>
            </a:extLst>
          </p:cNvPr>
          <p:cNvSpPr>
            <a:spLocks noGrp="1"/>
          </p:cNvSpPr>
          <p:nvPr>
            <p:ph type="title"/>
          </p:nvPr>
        </p:nvSpPr>
        <p:spPr>
          <a:xfrm>
            <a:off x="350293" y="76607"/>
            <a:ext cx="2841171" cy="909896"/>
          </a:xfrm>
        </p:spPr>
        <p:txBody>
          <a:bodyPr vert="horz" lIns="91440" tIns="45720" rIns="91440" bIns="45720" rtlCol="0" anchor="b">
            <a:normAutofit/>
          </a:bodyPr>
          <a:lstStyle/>
          <a:p>
            <a:pPr algn="l"/>
            <a:r>
              <a:rPr lang="en-US" sz="4400" dirty="0"/>
              <a:t>Forms</a:t>
            </a:r>
          </a:p>
        </p:txBody>
      </p:sp>
      <p:sp>
        <p:nvSpPr>
          <p:cNvPr id="29" name="TextBox 28">
            <a:extLst>
              <a:ext uri="{FF2B5EF4-FFF2-40B4-BE49-F238E27FC236}">
                <a16:creationId xmlns:a16="http://schemas.microsoft.com/office/drawing/2014/main" id="{C3E48F90-344B-44B7-8F18-FB9070481F43}"/>
              </a:ext>
            </a:extLst>
          </p:cNvPr>
          <p:cNvSpPr txBox="1"/>
          <p:nvPr/>
        </p:nvSpPr>
        <p:spPr>
          <a:xfrm>
            <a:off x="350293" y="909895"/>
            <a:ext cx="4399342" cy="369332"/>
          </a:xfrm>
          <a:prstGeom prst="rect">
            <a:avLst/>
          </a:prstGeom>
          <a:noFill/>
        </p:spPr>
        <p:txBody>
          <a:bodyPr wrap="square" rtlCol="0">
            <a:spAutoFit/>
          </a:bodyPr>
          <a:lstStyle/>
          <a:p>
            <a:r>
              <a:rPr lang="en-US" dirty="0"/>
              <a:t>Country-Wise Data</a:t>
            </a:r>
          </a:p>
        </p:txBody>
      </p:sp>
    </p:spTree>
    <p:extLst>
      <p:ext uri="{BB962C8B-B14F-4D97-AF65-F5344CB8AC3E}">
        <p14:creationId xmlns:p14="http://schemas.microsoft.com/office/powerpoint/2010/main" val="353817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63" name="Picture 62">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6C74609-3ECD-4163-8E55-A5C1BC4BB71E}"/>
              </a:ext>
            </a:extLst>
          </p:cNvPr>
          <p:cNvSpPr>
            <a:spLocks noGrp="1"/>
          </p:cNvSpPr>
          <p:nvPr>
            <p:ph type="title"/>
          </p:nvPr>
        </p:nvSpPr>
        <p:spPr>
          <a:xfrm>
            <a:off x="304800" y="-62970"/>
            <a:ext cx="3459480" cy="909896"/>
          </a:xfrm>
        </p:spPr>
        <p:txBody>
          <a:bodyPr vert="horz" lIns="91440" tIns="45720" rIns="91440" bIns="45720" rtlCol="0" anchor="b">
            <a:normAutofit/>
          </a:bodyPr>
          <a:lstStyle/>
          <a:p>
            <a:pPr algn="l"/>
            <a:r>
              <a:rPr lang="en-US" sz="4400" dirty="0"/>
              <a:t>Forms</a:t>
            </a:r>
          </a:p>
        </p:txBody>
      </p:sp>
      <p:sp>
        <p:nvSpPr>
          <p:cNvPr id="65" name="Rectangle 64">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33AA235-E273-4A1E-9177-78D1FB5BF7E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1117045"/>
            <a:ext cx="9657806" cy="5597263"/>
          </a:xfrm>
          <a:prstGeom prst="rect">
            <a:avLst/>
          </a:prstGeom>
          <a:noFill/>
        </p:spPr>
      </p:pic>
      <p:sp>
        <p:nvSpPr>
          <p:cNvPr id="3" name="TextBox 2">
            <a:extLst>
              <a:ext uri="{FF2B5EF4-FFF2-40B4-BE49-F238E27FC236}">
                <a16:creationId xmlns:a16="http://schemas.microsoft.com/office/drawing/2014/main" id="{FCD31BE2-26DE-468F-B0E4-41DE585E992D}"/>
              </a:ext>
            </a:extLst>
          </p:cNvPr>
          <p:cNvSpPr txBox="1"/>
          <p:nvPr/>
        </p:nvSpPr>
        <p:spPr>
          <a:xfrm>
            <a:off x="304800" y="720725"/>
            <a:ext cx="4885509" cy="369332"/>
          </a:xfrm>
          <a:prstGeom prst="rect">
            <a:avLst/>
          </a:prstGeom>
          <a:noFill/>
        </p:spPr>
        <p:txBody>
          <a:bodyPr wrap="square" rtlCol="0">
            <a:spAutoFit/>
          </a:bodyPr>
          <a:lstStyle/>
          <a:p>
            <a:r>
              <a:rPr lang="en-US" dirty="0"/>
              <a:t>Country-Wise Data</a:t>
            </a:r>
          </a:p>
        </p:txBody>
      </p:sp>
    </p:spTree>
    <p:extLst>
      <p:ext uri="{BB962C8B-B14F-4D97-AF65-F5344CB8AC3E}">
        <p14:creationId xmlns:p14="http://schemas.microsoft.com/office/powerpoint/2010/main" val="4225751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7F7A-FFAA-4AB8-8ED8-4BD4F4E6F08B}"/>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E71AD572-9205-458D-B163-39E5A95C7EBC}"/>
              </a:ext>
            </a:extLst>
          </p:cNvPr>
          <p:cNvSpPr>
            <a:spLocks noGrp="1"/>
          </p:cNvSpPr>
          <p:nvPr>
            <p:ph idx="1"/>
          </p:nvPr>
        </p:nvSpPr>
        <p:spPr/>
        <p:txBody>
          <a:bodyPr/>
          <a:lstStyle/>
          <a:p>
            <a:r>
              <a:rPr lang="en-US" dirty="0"/>
              <a:t>Currently, there is a lack of open-for-all data regarding to Harmful Gas Emissions on a global level. There is no system in place for people around the world to be allowed to see and realize how harmful some gases are and what effects they may have on their lives and the environment around them</a:t>
            </a:r>
          </a:p>
          <a:p>
            <a:r>
              <a:rPr lang="en-US" dirty="0"/>
              <a:t>If there was an easily usable interface that could provide such data to a layman user as well as researchers, it may help them to spread awareness and generate actionable insights for reducing the levels of harmful gases in the environment.</a:t>
            </a:r>
          </a:p>
        </p:txBody>
      </p:sp>
    </p:spTree>
    <p:extLst>
      <p:ext uri="{BB962C8B-B14F-4D97-AF65-F5344CB8AC3E}">
        <p14:creationId xmlns:p14="http://schemas.microsoft.com/office/powerpoint/2010/main" val="1983051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02B5C-EFF1-43BA-9FE9-3D951AC670AE}"/>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E9BF2914-0BBC-4E05-A912-EF77048CB290}"/>
              </a:ext>
            </a:extLst>
          </p:cNvPr>
          <p:cNvSpPr>
            <a:spLocks noGrp="1"/>
          </p:cNvSpPr>
          <p:nvPr>
            <p:ph idx="1"/>
          </p:nvPr>
        </p:nvSpPr>
        <p:spPr/>
        <p:txBody>
          <a:bodyPr/>
          <a:lstStyle/>
          <a:p>
            <a:r>
              <a:rPr lang="en-US" dirty="0"/>
              <a:t>Find different kinds of harmful gasses present in the environment with respect to specific countries and the effect they can have on the environment and its members i.e. Humans, Animals, Water bodies, Ozone layer, Marine life, Land, etc. </a:t>
            </a:r>
          </a:p>
          <a:p>
            <a:r>
              <a:rPr lang="en-US" dirty="0"/>
              <a:t>Identify what solutions the country with high harmful gas emissions can put in place to help reduce its carbon emissions.</a:t>
            </a:r>
          </a:p>
          <a:p>
            <a:r>
              <a:rPr lang="en-US" dirty="0"/>
              <a:t>To narrow down the scope and better help the countries at risk to identify their harmful gas emission risks and its effects on health of humans, animals, marine life and Ozone layer, we will be specifically focusing on Carbon Dioxide, Carbon Monoxide, Sulphur Dioxide, Nitrogen Dioxide and CFC gases for harmful gas emissions.</a:t>
            </a:r>
          </a:p>
          <a:p>
            <a:pPr marL="0" indent="0">
              <a:buNone/>
            </a:pPr>
            <a:endParaRPr lang="en-US" b="1" dirty="0"/>
          </a:p>
          <a:p>
            <a:endParaRPr lang="en-US" dirty="0"/>
          </a:p>
          <a:p>
            <a:endParaRPr lang="en-US" dirty="0"/>
          </a:p>
        </p:txBody>
      </p:sp>
    </p:spTree>
    <p:extLst>
      <p:ext uri="{BB962C8B-B14F-4D97-AF65-F5344CB8AC3E}">
        <p14:creationId xmlns:p14="http://schemas.microsoft.com/office/powerpoint/2010/main" val="3288063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68709-AD56-4435-93E0-02CE05E456EE}"/>
              </a:ext>
            </a:extLst>
          </p:cNvPr>
          <p:cNvSpPr>
            <a:spLocks noGrp="1"/>
          </p:cNvSpPr>
          <p:nvPr>
            <p:ph type="title"/>
          </p:nvPr>
        </p:nvSpPr>
        <p:spPr/>
        <p:txBody>
          <a:bodyPr/>
          <a:lstStyle/>
          <a:p>
            <a:r>
              <a:rPr lang="en-US" dirty="0"/>
              <a:t>The solution</a:t>
            </a:r>
          </a:p>
        </p:txBody>
      </p:sp>
      <p:sp>
        <p:nvSpPr>
          <p:cNvPr id="3" name="Content Placeholder 2">
            <a:extLst>
              <a:ext uri="{FF2B5EF4-FFF2-40B4-BE49-F238E27FC236}">
                <a16:creationId xmlns:a16="http://schemas.microsoft.com/office/drawing/2014/main" id="{CEE28FA7-B260-4749-94F7-6BB3CC12531E}"/>
              </a:ext>
            </a:extLst>
          </p:cNvPr>
          <p:cNvSpPr>
            <a:spLocks noGrp="1"/>
          </p:cNvSpPr>
          <p:nvPr>
            <p:ph idx="1"/>
          </p:nvPr>
        </p:nvSpPr>
        <p:spPr/>
        <p:txBody>
          <a:bodyPr/>
          <a:lstStyle/>
          <a:p>
            <a:r>
              <a:rPr lang="en-US" dirty="0"/>
              <a:t>We have designed a database that can hold data about different countries, gases, their hazard levels, their harmful effects on people &amp; environment and the solutions that can help countries deal with such problem.</a:t>
            </a:r>
          </a:p>
          <a:p>
            <a:r>
              <a:rPr lang="en-US" dirty="0"/>
              <a:t>An interface has been created with the help of forms which provide the Country-wise and Gas-wise Data</a:t>
            </a:r>
          </a:p>
          <a:p>
            <a:r>
              <a:rPr lang="en-US" dirty="0"/>
              <a:t>Currently, no global system, just for specific countries</a:t>
            </a:r>
          </a:p>
          <a:p>
            <a:r>
              <a:rPr lang="en-US" dirty="0"/>
              <a:t>No login Interface, just viewing rights so it can be open for all</a:t>
            </a:r>
          </a:p>
          <a:p>
            <a:r>
              <a:rPr lang="en-US" dirty="0"/>
              <a:t>With the help of this database, we were able to create a report which highlights the death toll in each country due to different harmful gases.</a:t>
            </a:r>
          </a:p>
        </p:txBody>
      </p:sp>
    </p:spTree>
    <p:extLst>
      <p:ext uri="{BB962C8B-B14F-4D97-AF65-F5344CB8AC3E}">
        <p14:creationId xmlns:p14="http://schemas.microsoft.com/office/powerpoint/2010/main" val="75868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5" name="Picture 44">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47" name="Rectangle 46">
            <a:extLst>
              <a:ext uri="{FF2B5EF4-FFF2-40B4-BE49-F238E27FC236}">
                <a16:creationId xmlns:a16="http://schemas.microsoft.com/office/drawing/2014/main" id="{BD7C2DEF-63C5-495B-BBE5-720E5D12B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FE21E403-0B61-4473-BE57-AB0F163796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3B592608-F35E-409C-AF36-42614A8E4AD9}"/>
              </a:ext>
            </a:extLst>
          </p:cNvPr>
          <p:cNvSpPr>
            <a:spLocks noGrp="1"/>
          </p:cNvSpPr>
          <p:nvPr>
            <p:ph type="title"/>
          </p:nvPr>
        </p:nvSpPr>
        <p:spPr>
          <a:xfrm>
            <a:off x="253518" y="438399"/>
            <a:ext cx="4849705" cy="1003051"/>
          </a:xfrm>
          <a:noFill/>
          <a:ln w="19050">
            <a:noFill/>
            <a:prstDash val="dash"/>
          </a:ln>
        </p:spPr>
        <p:txBody>
          <a:bodyPr vert="horz" lIns="91440" tIns="45720" rIns="91440" bIns="45720" rtlCol="0" anchor="b">
            <a:normAutofit/>
          </a:bodyPr>
          <a:lstStyle/>
          <a:p>
            <a:pPr algn="l"/>
            <a:r>
              <a:rPr lang="en-US" sz="4800" dirty="0"/>
              <a:t>ER Diagram</a:t>
            </a:r>
          </a:p>
        </p:txBody>
      </p:sp>
      <p:pic>
        <p:nvPicPr>
          <p:cNvPr id="7" name="image1.jpg">
            <a:extLst>
              <a:ext uri="{FF2B5EF4-FFF2-40B4-BE49-F238E27FC236}">
                <a16:creationId xmlns:a16="http://schemas.microsoft.com/office/drawing/2014/main" id="{0A17812B-F5BB-4E2C-9005-9031520B57B5}"/>
              </a:ext>
            </a:extLst>
          </p:cNvPr>
          <p:cNvPicPr>
            <a:picLocks/>
          </p:cNvPicPr>
          <p:nvPr/>
        </p:nvPicPr>
        <p:blipFill rotWithShape="1">
          <a:blip r:embed="rId4" cstate="print">
            <a:extLst>
              <a:ext uri="{28A0092B-C50C-407E-A947-70E740481C1C}">
                <a14:useLocalDpi xmlns:a14="http://schemas.microsoft.com/office/drawing/2010/main" val="0"/>
              </a:ext>
            </a:extLst>
          </a:blip>
          <a:srcRect l="-2906" t="1362" r="666" b="-1363"/>
          <a:stretch/>
        </p:blipFill>
        <p:spPr>
          <a:xfrm>
            <a:off x="0" y="1681347"/>
            <a:ext cx="8107679" cy="5115048"/>
          </a:xfrm>
          <a:prstGeom prst="rect">
            <a:avLst/>
          </a:prstGeom>
        </p:spPr>
      </p:pic>
      <p:sp>
        <p:nvSpPr>
          <p:cNvPr id="5" name="TextBox 4">
            <a:extLst>
              <a:ext uri="{FF2B5EF4-FFF2-40B4-BE49-F238E27FC236}">
                <a16:creationId xmlns:a16="http://schemas.microsoft.com/office/drawing/2014/main" id="{2CF72D37-3DE3-4281-9D9B-819037C51F0C}"/>
              </a:ext>
            </a:extLst>
          </p:cNvPr>
          <p:cNvSpPr txBox="1"/>
          <p:nvPr/>
        </p:nvSpPr>
        <p:spPr>
          <a:xfrm>
            <a:off x="8630193" y="1548515"/>
            <a:ext cx="3169921" cy="3693319"/>
          </a:xfrm>
          <a:prstGeom prst="rect">
            <a:avLst/>
          </a:prstGeom>
          <a:noFill/>
        </p:spPr>
        <p:txBody>
          <a:bodyPr wrap="square" rtlCol="0">
            <a:spAutoFit/>
          </a:bodyPr>
          <a:lstStyle/>
          <a:p>
            <a:r>
              <a:rPr lang="en-US" dirty="0"/>
              <a:t>List of Tables:</a:t>
            </a:r>
          </a:p>
          <a:p>
            <a:endParaRPr lang="en-US" dirty="0"/>
          </a:p>
          <a:p>
            <a:pPr marL="285750" indent="-285750">
              <a:buFontTx/>
              <a:buChar char="-"/>
            </a:pPr>
            <a:r>
              <a:rPr lang="en-US" dirty="0" err="1"/>
              <a:t>Country_MasterTable</a:t>
            </a:r>
            <a:endParaRPr lang="en-US" dirty="0"/>
          </a:p>
          <a:p>
            <a:pPr marL="285750" indent="-285750">
              <a:buFontTx/>
              <a:buChar char="-"/>
            </a:pPr>
            <a:r>
              <a:rPr lang="en-US" dirty="0" err="1"/>
              <a:t>Gas_MasterTable</a:t>
            </a:r>
            <a:endParaRPr lang="en-US" dirty="0"/>
          </a:p>
          <a:p>
            <a:pPr marL="285750" indent="-285750">
              <a:buFontTx/>
              <a:buChar char="-"/>
            </a:pPr>
            <a:r>
              <a:rPr lang="en-US" dirty="0" err="1"/>
              <a:t>Solution_MasterTable</a:t>
            </a:r>
            <a:endParaRPr lang="en-US" dirty="0"/>
          </a:p>
          <a:p>
            <a:pPr marL="285750" indent="-285750">
              <a:buFontTx/>
              <a:buChar char="-"/>
            </a:pPr>
            <a:r>
              <a:rPr lang="en-US" dirty="0" err="1"/>
              <a:t>GasEffects</a:t>
            </a:r>
            <a:endParaRPr lang="en-US" dirty="0"/>
          </a:p>
          <a:p>
            <a:pPr marL="285750" indent="-285750">
              <a:buFontTx/>
              <a:buChar char="-"/>
            </a:pPr>
            <a:r>
              <a:rPr lang="en-US" dirty="0" err="1"/>
              <a:t>GasHazardLevel</a:t>
            </a:r>
            <a:endParaRPr lang="en-US" dirty="0"/>
          </a:p>
          <a:p>
            <a:pPr marL="285750" indent="-285750">
              <a:buFontTx/>
              <a:buChar char="-"/>
            </a:pPr>
            <a:r>
              <a:rPr lang="en-US" dirty="0" err="1"/>
              <a:t>EnvironmentEffect</a:t>
            </a:r>
            <a:endParaRPr lang="en-US" dirty="0"/>
          </a:p>
          <a:p>
            <a:pPr marL="285750" indent="-285750">
              <a:buFontTx/>
              <a:buChar char="-"/>
            </a:pPr>
            <a:r>
              <a:rPr lang="en-US" dirty="0"/>
              <a:t>Death</a:t>
            </a:r>
          </a:p>
          <a:p>
            <a:pPr marL="285750" indent="-285750">
              <a:buFontTx/>
              <a:buChar char="-"/>
            </a:pPr>
            <a:r>
              <a:rPr lang="en-US" dirty="0" err="1"/>
              <a:t>SolutionForEffects</a:t>
            </a:r>
            <a:endParaRPr lang="en-US" dirty="0"/>
          </a:p>
          <a:p>
            <a:pPr marL="285750" indent="-285750">
              <a:buFontTx/>
              <a:buChar char="-"/>
            </a:pPr>
            <a:r>
              <a:rPr lang="en-US" dirty="0" err="1"/>
              <a:t>SolutionImplementedByCountry</a:t>
            </a:r>
            <a:endParaRPr lang="en-US" dirty="0"/>
          </a:p>
          <a:p>
            <a:pPr marL="285750" indent="-285750">
              <a:buFontTx/>
              <a:buChar char="-"/>
            </a:pPr>
            <a:r>
              <a:rPr lang="en-US" dirty="0" err="1"/>
              <a:t>CountryGasEffects</a:t>
            </a:r>
            <a:endParaRPr lang="en-US" dirty="0"/>
          </a:p>
        </p:txBody>
      </p:sp>
    </p:spTree>
    <p:extLst>
      <p:ext uri="{BB962C8B-B14F-4D97-AF65-F5344CB8AC3E}">
        <p14:creationId xmlns:p14="http://schemas.microsoft.com/office/powerpoint/2010/main" val="3880361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0D84333-7C93-47BE-B251-6A15C1229B1B}"/>
              </a:ext>
            </a:extLst>
          </p:cNvPr>
          <p:cNvPicPr>
            <a:picLocks noGrp="1" noChangeAspect="1"/>
          </p:cNvPicPr>
          <p:nvPr>
            <p:ph idx="1"/>
          </p:nvPr>
        </p:nvPicPr>
        <p:blipFill>
          <a:blip r:embed="rId2"/>
          <a:stretch>
            <a:fillRect/>
          </a:stretch>
        </p:blipFill>
        <p:spPr>
          <a:xfrm>
            <a:off x="294805" y="260619"/>
            <a:ext cx="4831918" cy="3423103"/>
          </a:xfrm>
          <a:prstGeom prst="rect">
            <a:avLst/>
          </a:prstGeom>
        </p:spPr>
      </p:pic>
      <p:pic>
        <p:nvPicPr>
          <p:cNvPr id="5" name="Picture 4">
            <a:extLst>
              <a:ext uri="{FF2B5EF4-FFF2-40B4-BE49-F238E27FC236}">
                <a16:creationId xmlns:a16="http://schemas.microsoft.com/office/drawing/2014/main" id="{48E4E87E-DE0F-434C-BA1C-0879809722CA}"/>
              </a:ext>
            </a:extLst>
          </p:cNvPr>
          <p:cNvPicPr>
            <a:picLocks noChangeAspect="1"/>
          </p:cNvPicPr>
          <p:nvPr/>
        </p:nvPicPr>
        <p:blipFill>
          <a:blip r:embed="rId3"/>
          <a:stretch>
            <a:fillRect/>
          </a:stretch>
        </p:blipFill>
        <p:spPr>
          <a:xfrm>
            <a:off x="6096000" y="225789"/>
            <a:ext cx="5378530" cy="3423457"/>
          </a:xfrm>
          <a:prstGeom prst="rect">
            <a:avLst/>
          </a:prstGeom>
        </p:spPr>
      </p:pic>
      <p:pic>
        <p:nvPicPr>
          <p:cNvPr id="6" name="Picture 5">
            <a:extLst>
              <a:ext uri="{FF2B5EF4-FFF2-40B4-BE49-F238E27FC236}">
                <a16:creationId xmlns:a16="http://schemas.microsoft.com/office/drawing/2014/main" id="{3F61DCA7-B15F-40CC-8D24-630EDEE316F5}"/>
              </a:ext>
            </a:extLst>
          </p:cNvPr>
          <p:cNvPicPr>
            <a:picLocks noChangeAspect="1"/>
          </p:cNvPicPr>
          <p:nvPr/>
        </p:nvPicPr>
        <p:blipFill rotWithShape="1">
          <a:blip r:embed="rId4"/>
          <a:srcRect b="9961"/>
          <a:stretch/>
        </p:blipFill>
        <p:spPr>
          <a:xfrm>
            <a:off x="1854871" y="3823068"/>
            <a:ext cx="7913574" cy="2995750"/>
          </a:xfrm>
          <a:prstGeom prst="rect">
            <a:avLst/>
          </a:prstGeom>
        </p:spPr>
      </p:pic>
    </p:spTree>
    <p:extLst>
      <p:ext uri="{BB962C8B-B14F-4D97-AF65-F5344CB8AC3E}">
        <p14:creationId xmlns:p14="http://schemas.microsoft.com/office/powerpoint/2010/main" val="1952723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B836880-BF75-4385-9994-9270F8ACF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6BCFBE2-C65F-42E3-A14A-5D04B9842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16C74609-3ECD-4163-8E55-A5C1BC4BB71E}"/>
              </a:ext>
            </a:extLst>
          </p:cNvPr>
          <p:cNvSpPr>
            <a:spLocks noGrp="1"/>
          </p:cNvSpPr>
          <p:nvPr>
            <p:ph type="title"/>
          </p:nvPr>
        </p:nvSpPr>
        <p:spPr>
          <a:xfrm>
            <a:off x="685800" y="764373"/>
            <a:ext cx="3306744" cy="1293028"/>
          </a:xfrm>
        </p:spPr>
        <p:txBody>
          <a:bodyPr>
            <a:normAutofit/>
          </a:bodyPr>
          <a:lstStyle/>
          <a:p>
            <a:pPr algn="l"/>
            <a:r>
              <a:rPr lang="en-US" sz="3200" dirty="0"/>
              <a:t>Data Questions</a:t>
            </a:r>
          </a:p>
        </p:txBody>
      </p:sp>
      <p:sp>
        <p:nvSpPr>
          <p:cNvPr id="16" name="Rounded Rectangle 14">
            <a:extLst>
              <a:ext uri="{FF2B5EF4-FFF2-40B4-BE49-F238E27FC236}">
                <a16:creationId xmlns:a16="http://schemas.microsoft.com/office/drawing/2014/main" id="{38D32B90-922C-4411-A898-3F03AA80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1066164"/>
            <a:ext cx="6765949" cy="5148371"/>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8AD26DE5-02A8-452A-ABE6-B4CFB7144A75}"/>
              </a:ext>
            </a:extLst>
          </p:cNvPr>
          <p:cNvPicPr>
            <a:picLocks/>
          </p:cNvPicPr>
          <p:nvPr/>
        </p:nvPicPr>
        <p:blipFill rotWithShape="1">
          <a:blip r:embed="rId3"/>
          <a:srcRect l="-13431" t="3305" r="22636" b="-3305"/>
          <a:stretch/>
        </p:blipFill>
        <p:spPr bwMode="auto">
          <a:xfrm>
            <a:off x="3717110" y="1336565"/>
            <a:ext cx="7437119" cy="4607567"/>
          </a:xfrm>
          <a:prstGeom prst="rect">
            <a:avLst/>
          </a:prstGeom>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ED5FFE59-7398-4DF8-9253-831685CA2929}"/>
              </a:ext>
            </a:extLst>
          </p:cNvPr>
          <p:cNvSpPr txBox="1"/>
          <p:nvPr/>
        </p:nvSpPr>
        <p:spPr>
          <a:xfrm>
            <a:off x="670228" y="2360023"/>
            <a:ext cx="3506331" cy="923330"/>
          </a:xfrm>
          <a:prstGeom prst="rect">
            <a:avLst/>
          </a:prstGeom>
          <a:noFill/>
        </p:spPr>
        <p:txBody>
          <a:bodyPr wrap="square" rtlCol="0">
            <a:spAutoFit/>
          </a:bodyPr>
          <a:lstStyle/>
          <a:p>
            <a:r>
              <a:rPr lang="en-US" dirty="0"/>
              <a:t>What are the countries having harmful gas emissions beyond the “safe” levels?</a:t>
            </a:r>
          </a:p>
        </p:txBody>
      </p:sp>
    </p:spTree>
    <p:extLst>
      <p:ext uri="{BB962C8B-B14F-4D97-AF65-F5344CB8AC3E}">
        <p14:creationId xmlns:p14="http://schemas.microsoft.com/office/powerpoint/2010/main" val="70947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12">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8" name="Picture 14">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6C74609-3ECD-4163-8E55-A5C1BC4BB71E}"/>
              </a:ext>
            </a:extLst>
          </p:cNvPr>
          <p:cNvSpPr>
            <a:spLocks noGrp="1"/>
          </p:cNvSpPr>
          <p:nvPr>
            <p:ph type="title"/>
          </p:nvPr>
        </p:nvSpPr>
        <p:spPr>
          <a:xfrm>
            <a:off x="163286" y="-14068"/>
            <a:ext cx="10820400" cy="909896"/>
          </a:xfrm>
        </p:spPr>
        <p:txBody>
          <a:bodyPr vert="horz" lIns="91440" tIns="45720" rIns="91440" bIns="45720" rtlCol="0" anchor="b">
            <a:normAutofit/>
          </a:bodyPr>
          <a:lstStyle/>
          <a:p>
            <a:pPr algn="l"/>
            <a:r>
              <a:rPr lang="en-US" sz="4400" dirty="0"/>
              <a:t>Data Questions</a:t>
            </a:r>
          </a:p>
        </p:txBody>
      </p:sp>
      <p:sp>
        <p:nvSpPr>
          <p:cNvPr id="29" name="Rectangle 16">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EAF7CABB-9E1E-424D-B8DF-BAB2F625E54E}"/>
              </a:ext>
            </a:extLst>
          </p:cNvPr>
          <p:cNvPicPr/>
          <p:nvPr/>
        </p:nvPicPr>
        <p:blipFill rotWithShape="1">
          <a:blip r:embed="rId5"/>
          <a:srcRect t="15195" b="4654"/>
          <a:stretch/>
        </p:blipFill>
        <p:spPr bwMode="auto">
          <a:xfrm>
            <a:off x="368031" y="1627631"/>
            <a:ext cx="9768745" cy="4938631"/>
          </a:xfrm>
          <a:prstGeom prst="rect">
            <a:avLst/>
          </a:prstGeom>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FFA146BE-A91C-4632-814C-DC90B033E3C0}"/>
              </a:ext>
            </a:extLst>
          </p:cNvPr>
          <p:cNvSpPr txBox="1"/>
          <p:nvPr/>
        </p:nvSpPr>
        <p:spPr>
          <a:xfrm>
            <a:off x="261257" y="869113"/>
            <a:ext cx="11477897" cy="646331"/>
          </a:xfrm>
          <a:prstGeom prst="rect">
            <a:avLst/>
          </a:prstGeom>
          <a:noFill/>
        </p:spPr>
        <p:txBody>
          <a:bodyPr wrap="square" rtlCol="0">
            <a:spAutoFit/>
          </a:bodyPr>
          <a:lstStyle/>
          <a:p>
            <a:r>
              <a:rPr lang="en-US" dirty="0"/>
              <a:t>What are the safety measures (solutions) that countries with high harmful gas emissions are implementing?</a:t>
            </a:r>
          </a:p>
        </p:txBody>
      </p:sp>
    </p:spTree>
    <p:extLst>
      <p:ext uri="{BB962C8B-B14F-4D97-AF65-F5344CB8AC3E}">
        <p14:creationId xmlns:p14="http://schemas.microsoft.com/office/powerpoint/2010/main" val="309866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6" name="Picture 35">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16C74609-3ECD-4163-8E55-A5C1BC4BB71E}"/>
              </a:ext>
            </a:extLst>
          </p:cNvPr>
          <p:cNvSpPr>
            <a:spLocks noGrp="1"/>
          </p:cNvSpPr>
          <p:nvPr>
            <p:ph type="title"/>
          </p:nvPr>
        </p:nvSpPr>
        <p:spPr>
          <a:xfrm>
            <a:off x="198120" y="-77130"/>
            <a:ext cx="8017297" cy="909896"/>
          </a:xfrm>
        </p:spPr>
        <p:txBody>
          <a:bodyPr vert="horz" lIns="91440" tIns="45720" rIns="91440" bIns="45720" rtlCol="0" anchor="b">
            <a:normAutofit/>
          </a:bodyPr>
          <a:lstStyle/>
          <a:p>
            <a:pPr algn="l"/>
            <a:r>
              <a:rPr lang="en-US" sz="4400" dirty="0"/>
              <a:t>Data Questions</a:t>
            </a:r>
          </a:p>
        </p:txBody>
      </p:sp>
      <p:sp>
        <p:nvSpPr>
          <p:cNvPr id="38" name="Rectangle 37">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D67D0FB8-5E22-4648-85BD-51B43FE7B4C0}"/>
              </a:ext>
            </a:extLst>
          </p:cNvPr>
          <p:cNvPicPr/>
          <p:nvPr/>
        </p:nvPicPr>
        <p:blipFill rotWithShape="1">
          <a:blip r:embed="rId5"/>
          <a:srcRect t="14624" b="4654"/>
          <a:stretch/>
        </p:blipFill>
        <p:spPr bwMode="auto">
          <a:xfrm>
            <a:off x="280946" y="1518580"/>
            <a:ext cx="9760037" cy="5108644"/>
          </a:xfrm>
          <a:prstGeom prst="rect">
            <a:avLst/>
          </a:prstGeom>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EB936D0-A2AD-4B29-B28E-D64D85599524}"/>
              </a:ext>
            </a:extLst>
          </p:cNvPr>
          <p:cNvSpPr txBox="1"/>
          <p:nvPr/>
        </p:nvSpPr>
        <p:spPr>
          <a:xfrm>
            <a:off x="198120" y="787484"/>
            <a:ext cx="11795760" cy="923330"/>
          </a:xfrm>
          <a:prstGeom prst="rect">
            <a:avLst/>
          </a:prstGeom>
          <a:noFill/>
        </p:spPr>
        <p:txBody>
          <a:bodyPr wrap="square" rtlCol="0">
            <a:spAutoFit/>
          </a:bodyPr>
          <a:lstStyle/>
          <a:p>
            <a:r>
              <a:rPr lang="en-US" dirty="0"/>
              <a:t>What are the safety measures (solutions) that countries with low harmful gas emissions are implementing?</a:t>
            </a:r>
          </a:p>
          <a:p>
            <a:endParaRPr lang="en-US" dirty="0"/>
          </a:p>
        </p:txBody>
      </p:sp>
    </p:spTree>
    <p:extLst>
      <p:ext uri="{BB962C8B-B14F-4D97-AF65-F5344CB8AC3E}">
        <p14:creationId xmlns:p14="http://schemas.microsoft.com/office/powerpoint/2010/main" val="352398039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Override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10.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11.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2.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3.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4.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5.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6.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7.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8.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ppt/theme/themeOverride9.xml><?xml version="1.0" encoding="utf-8"?>
<a:themeOverride xmlns:a="http://schemas.openxmlformats.org/drawingml/2006/main">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themeOverride>
</file>

<file path=docProps/app.xml><?xml version="1.0" encoding="utf-8"?>
<Properties xmlns="http://schemas.openxmlformats.org/officeDocument/2006/extended-properties" xmlns:vt="http://schemas.openxmlformats.org/officeDocument/2006/docPropsVTypes">
  <TotalTime>51</TotalTime>
  <Words>512</Words>
  <Application>Microsoft Office PowerPoint</Application>
  <PresentationFormat>Widescreen</PresentationFormat>
  <Paragraphs>55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Times New Roman</vt:lpstr>
      <vt:lpstr>Vapor Trail</vt:lpstr>
      <vt:lpstr>Global Harmful Gas Emissions</vt:lpstr>
      <vt:lpstr>Problem</vt:lpstr>
      <vt:lpstr>Objective</vt:lpstr>
      <vt:lpstr>The solution</vt:lpstr>
      <vt:lpstr>ER Diagram</vt:lpstr>
      <vt:lpstr>PowerPoint Presentation</vt:lpstr>
      <vt:lpstr>Data Questions</vt:lpstr>
      <vt:lpstr>Data Questions</vt:lpstr>
      <vt:lpstr>Data Questions</vt:lpstr>
      <vt:lpstr>Data Questions</vt:lpstr>
      <vt:lpstr>Data Questions</vt:lpstr>
      <vt:lpstr>Data Questions</vt:lpstr>
      <vt:lpstr>Data Questions</vt:lpstr>
      <vt:lpstr>Data Questions</vt:lpstr>
      <vt:lpstr>Interface</vt:lpstr>
      <vt:lpstr>Forms</vt:lpstr>
      <vt:lpstr>Forms</vt:lpstr>
      <vt:lpstr>Forms</vt:lpstr>
      <vt:lpstr>Forms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Harmful Gas Emissions</dc:title>
  <dc:creator>Ami Sanjay Doshi</dc:creator>
  <cp:lastModifiedBy>Ami Doshi</cp:lastModifiedBy>
  <cp:revision>4</cp:revision>
  <dcterms:created xsi:type="dcterms:W3CDTF">2018-12-04T20:34:10Z</dcterms:created>
  <dcterms:modified xsi:type="dcterms:W3CDTF">2019-09-20T04:13:20Z</dcterms:modified>
</cp:coreProperties>
</file>